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D2E2DD-EFC1-40D3-8219-C88B808CD396}" type="datetimeFigureOut">
              <a:rPr lang="he-IL" smtClean="0"/>
              <a:t>כ"ז/טבת/תשע"ט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B1164C-14AC-48FF-873F-B14E85F0C7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588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AD5BC7-9D35-4106-8620-AC233E5233B8}" type="slidenum">
              <a:rPr lang="en-US" altLang="he-IL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כ"ז/טבת/תשע"ט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151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כ"ז/טבת/תשע"ט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959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כ"ז/טבת/תשע"ט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445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כ"ז/טבת/תשע"ט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231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כ"ז/טבת/תשע"ט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435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כ"ז/טבת/תשע"ט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640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כ"ז/טבת/תשע"ט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274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כ"ז/טבת/תשע"ט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949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כ"ז/טבת/תשע"ט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531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כ"ז/טבת/תשע"ט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070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D308-FCC9-48DB-BB41-E34E8B5DDC5F}" type="datetimeFigureOut">
              <a:rPr lang="he-IL" smtClean="0"/>
              <a:t>כ"ז/טבת/תשע"ט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846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9D308-FCC9-48DB-BB41-E34E8B5DDC5F}" type="datetimeFigureOut">
              <a:rPr lang="he-IL" smtClean="0"/>
              <a:t>כ"ז/טבת/תשע"ט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6BF2-FBEC-4BBC-ABA0-EFEABEAEF1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774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he-IL" dirty="0" smtClean="0"/>
              <a:t>גבולות ישראל – חלק ב'</a:t>
            </a:r>
            <a:br>
              <a:rPr lang="he-IL" dirty="0" smtClean="0"/>
            </a:br>
            <a:r>
              <a:rPr lang="he-IL" dirty="0" smtClean="0"/>
              <a:t> התהוות הגבולות במאה ה-20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10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"/>
            <a:ext cx="3924300" cy="9239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קביעת גבולות המנדט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הצעת ההסתדרות הציונית 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Picture 2" descr="תכנית ההסתדרות הציונית משופר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676275"/>
            <a:ext cx="6780213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הבית הלאומי ההסתדרות הציונית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013"/>
            <a:ext cx="549275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2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הסכם סייכס פיקו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0"/>
            <a:ext cx="44164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סייכס פיקו 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825" y="4887913"/>
            <a:ext cx="4392613" cy="15700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קביעת גבולות המנדט</a:t>
            </a:r>
          </a:p>
          <a:p>
            <a:pPr algn="ctr" rtl="1">
              <a:defRPr/>
            </a:pP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הגבול הצפון מזרחי של א"י</a:t>
            </a:r>
          </a:p>
          <a:p>
            <a:pPr algn="ctr" rtl="1"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 </a:t>
            </a:r>
            <a:r>
              <a:rPr lang="he-I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סייכס-פיקו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עם לבנון וסוריה</a:t>
            </a:r>
          </a:p>
          <a:p>
            <a:pPr algn="ctr"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המצב ב-1916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סייכס פיקו שחור לבן מעולה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0"/>
            <a:ext cx="4357687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2159" r="4411" b="3654"/>
          <a:stretch>
            <a:fillRect/>
          </a:stretch>
        </p:blipFill>
        <p:spPr bwMode="auto">
          <a:xfrm>
            <a:off x="0" y="0"/>
            <a:ext cx="4589463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286750" y="4643438"/>
            <a:ext cx="428625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8625" y="5357813"/>
            <a:ext cx="3929063" cy="14779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קביעת גבולות המנדט</a:t>
            </a:r>
          </a:p>
          <a:p>
            <a:pPr algn="ctr" rtl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הגבול הצפון מזרחי של א"י</a:t>
            </a:r>
          </a:p>
          <a:p>
            <a:pPr algn="ctr" rtl="1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סייכס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פיקו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rtl="1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עם לבנון וסוריה</a:t>
            </a:r>
          </a:p>
          <a:p>
            <a:pPr algn="ctr" rtl="1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המצב ב-1916 והגרסה הסופית 1923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7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5357813"/>
            <a:ext cx="3929063" cy="92392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קביעת גבולות המנדט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הגבול המזרחי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1922 ( הספר הלבן)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Picture 2" descr="Image:PalestineAndTransjord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0"/>
            <a:ext cx="5357812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2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" descr="גבולות המנדט הבריטי, 1923-19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0"/>
            <a:ext cx="2541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7875" y="0"/>
            <a:ext cx="3286125" cy="64611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גבולות המנדט הבריטי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1922 בתחומי פלשתינה (א"י)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Left Brace 6"/>
          <p:cNvSpPr/>
          <p:nvPr/>
        </p:nvSpPr>
        <p:spPr>
          <a:xfrm rot="20276251">
            <a:off x="2595563" y="3663950"/>
            <a:ext cx="503237" cy="3271838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Left Brace 7"/>
          <p:cNvSpPr/>
          <p:nvPr/>
        </p:nvSpPr>
        <p:spPr>
          <a:xfrm rot="10800000">
            <a:off x="4714875" y="1143000"/>
            <a:ext cx="288925" cy="5715000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 flipH="1">
            <a:off x="4370388" y="-441325"/>
            <a:ext cx="46038" cy="928687"/>
          </a:xfrm>
          <a:prstGeom prst="leftBrace">
            <a:avLst>
              <a:gd name="adj1" fmla="val 27699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Brace 9"/>
          <p:cNvSpPr/>
          <p:nvPr/>
        </p:nvSpPr>
        <p:spPr>
          <a:xfrm rot="10800000">
            <a:off x="4714875" y="0"/>
            <a:ext cx="357188" cy="1143000"/>
          </a:xfrm>
          <a:prstGeom prst="leftBrace">
            <a:avLst>
              <a:gd name="adj1" fmla="val 27699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29188" y="1500188"/>
            <a:ext cx="4071937" cy="7381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 א"י-מצרים 1906</a:t>
            </a:r>
          </a:p>
          <a:p>
            <a:pPr algn="r">
              <a:defRPr/>
            </a:pPr>
            <a:r>
              <a:rPr 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הגבול הצפון מזרחי- </a:t>
            </a:r>
            <a:r>
              <a:rPr lang="he-IL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סייכס</a:t>
            </a:r>
            <a:r>
              <a:rPr 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</a:t>
            </a:r>
            <a:r>
              <a:rPr lang="he-IL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פיקו</a:t>
            </a:r>
            <a:r>
              <a:rPr 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1916-1923 </a:t>
            </a:r>
          </a:p>
          <a:p>
            <a:pPr algn="r">
              <a:defRPr/>
            </a:pPr>
            <a:r>
              <a:rPr 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הגבול המזרחי 1922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072063" y="1643063"/>
            <a:ext cx="64293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2063" y="1857375"/>
            <a:ext cx="64293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72063" y="2071688"/>
            <a:ext cx="64293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2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he-IL" dirty="0" smtClean="0"/>
              <a:t>ישראל </a:t>
            </a:r>
            <a:br>
              <a:rPr lang="he-IL" dirty="0" smtClean="0"/>
            </a:br>
            <a:r>
              <a:rPr lang="he-IL" dirty="0" smtClean="0"/>
              <a:t> הצעות החלוקה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361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0"/>
            <a:ext cx="25336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6588125" y="549275"/>
            <a:ext cx="223202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he-IL" altLang="he-IL"/>
              <a:t>ישראל </a:t>
            </a:r>
          </a:p>
          <a:p>
            <a:pPr algn="ctr" rtl="1" eaLnBrk="1" hangingPunct="1"/>
            <a:r>
              <a:rPr lang="he-IL" altLang="he-IL"/>
              <a:t>מפה פיסית</a:t>
            </a:r>
          </a:p>
        </p:txBody>
      </p:sp>
    </p:spTree>
    <p:extLst>
      <p:ext uri="{BB962C8B-B14F-4D97-AF65-F5344CB8AC3E}">
        <p14:creationId xmlns:p14="http://schemas.microsoft.com/office/powerpoint/2010/main" val="39935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גבולות החלוק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42875"/>
            <a:ext cx="257175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הצעת החלוקה משופר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58578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5" y="5357813"/>
            <a:ext cx="3929063" cy="64611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החלטת אונסקו"פ-הצעת החלוקה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29.11.1947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3616" r="3391" b="5841"/>
          <a:stretch>
            <a:fillRect/>
          </a:stretch>
        </p:blipFill>
        <p:spPr bwMode="auto">
          <a:xfrm>
            <a:off x="5000625" y="0"/>
            <a:ext cx="3500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916832"/>
            <a:ext cx="468052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he-IL" u="sng" dirty="0" smtClean="0"/>
              <a:t>במצגת זו </a:t>
            </a:r>
            <a:r>
              <a:rPr lang="he-IL" b="1" u="sng" dirty="0" smtClean="0"/>
              <a:t>לא</a:t>
            </a:r>
            <a:r>
              <a:rPr lang="he-IL" u="sng" dirty="0" smtClean="0"/>
              <a:t> נדונו: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הצעת החלוקה של וועדת פיל  1937,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הצעת החלוקה של וועדת </a:t>
            </a:r>
            <a:r>
              <a:rPr lang="he-IL" dirty="0" err="1" smtClean="0"/>
              <a:t>וודהד</a:t>
            </a:r>
            <a:r>
              <a:rPr lang="he-IL" dirty="0" smtClean="0"/>
              <a:t>  1938 ,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he-IL" dirty="0" smtClean="0"/>
              <a:t>הצעת החלוקה של וועדת מוריסון-</a:t>
            </a:r>
            <a:r>
              <a:rPr lang="he-IL" dirty="0" err="1" smtClean="0"/>
              <a:t>גריידי</a:t>
            </a:r>
            <a:r>
              <a:rPr lang="he-IL" dirty="0" smtClean="0"/>
              <a:t>  1946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1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he-IL" dirty="0" smtClean="0"/>
              <a:t>ישראל </a:t>
            </a:r>
            <a:br>
              <a:rPr lang="he-IL" dirty="0" smtClean="0"/>
            </a:br>
            <a:r>
              <a:rPr lang="he-IL" dirty="0" smtClean="0"/>
              <a:t>גבולות ישראל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1609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0"/>
            <a:ext cx="25336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6588125" y="549275"/>
            <a:ext cx="223202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he-IL" altLang="he-IL"/>
              <a:t>ישראל </a:t>
            </a:r>
          </a:p>
          <a:p>
            <a:pPr algn="ctr" rtl="1" eaLnBrk="1" hangingPunct="1"/>
            <a:r>
              <a:rPr lang="he-IL" altLang="he-IL"/>
              <a:t>מפה פיסית</a:t>
            </a:r>
          </a:p>
        </p:txBody>
      </p:sp>
    </p:spTree>
    <p:extLst>
      <p:ext uri="{BB962C8B-B14F-4D97-AF65-F5344CB8AC3E}">
        <p14:creationId xmlns:p14="http://schemas.microsoft.com/office/powerpoint/2010/main" val="27756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גבולות וועש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88913"/>
            <a:ext cx="22987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 descr="ישראל 49-67 מעניין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/>
          <a:stretch>
            <a:fillRect/>
          </a:stretch>
        </p:blipFill>
        <p:spPr bwMode="auto">
          <a:xfrm>
            <a:off x="0" y="0"/>
            <a:ext cx="6829425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288" y="6021388"/>
            <a:ext cx="3929062" cy="369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קו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וועש"נ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 הקו הירוק) 1949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גבולות ששת הימים מפ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85750"/>
            <a:ext cx="38481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ששת הימים משופר מאד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47148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5" y="6211888"/>
            <a:ext cx="3929063" cy="369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גבולות ששת הימים 1967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ישראל ושכנותיה 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7019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 descr="גבולות 2002 משופ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279400"/>
            <a:ext cx="23876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313" y="6143625"/>
            <a:ext cx="3143250" cy="3698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הגבולות הנוכחיים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b="1328"/>
          <a:stretch>
            <a:fillRect/>
          </a:stretch>
        </p:blipFill>
        <p:spPr bwMode="auto">
          <a:xfrm>
            <a:off x="5857875" y="0"/>
            <a:ext cx="3286125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 descr="האמפריה העותמנית טוב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121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0250" y="5143500"/>
            <a:ext cx="2500313" cy="92392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האימפריה </a:t>
            </a:r>
            <a:r>
              <a:rPr lang="he-IL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העותמנית</a:t>
            </a:r>
            <a:endParaRPr lang="he-I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גבולות חסרי משמעות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באימפריה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העותמנית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אימ' עותמאני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550" y="6092825"/>
            <a:ext cx="6985000" cy="64611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המעצמות הקולוניאליות שהשתלטו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על שטחי האימפריה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העותמנית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rtl="1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האמפריה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העותמנית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במפה היא בגבולותיה ב-1914)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he-IL" dirty="0" smtClean="0"/>
              <a:t>גבולות המנדט והתהוותם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36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" descr="גבולות המנדט הבריטי, 1923-19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1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0313" y="0"/>
            <a:ext cx="3286125" cy="64611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גבולות המנדט הבריטי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1922 בתחומי פלשתינה (א"י)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6858000" y="0"/>
            <a:ext cx="2071688" cy="6956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100" b="1">
                <a:latin typeface="Arial" pitchFamily="34" charset="0"/>
              </a:rPr>
              <a:t>בַּמִּשְׁעוֹל הָרָץ הַגַּיְאָה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רְאִינוּהָ, יְדִידַי,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בַּמּוֹשָׁב קָרְאוּ לָהּ אַיָּה (אַיָּה)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וּבַגְּדוּד קוֹרְאִים לָהּ אַי.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/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אַי, אַי, אַיָּה, אַי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אַי, יָפִית בְּצַמּוֹתַיִךְ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הַקְּלוּעוֹת לָךְ לְרֹאשֵׁךְ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אַי, אַי, אַי, אַיָּה, אַי –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אַי, הַלֵּב (אַי, הַלֵּב) מוֹשֵׁךְ אֵלַיִךְ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כִּי הַלֵּב זוֹכֵר "יַא-שֵׁיךְ"!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/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בַּמֶּרְחָק, בְּאֵין אִגֶּרֶת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עֵת עִם לַיִל נָח הַגְּדוּד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לְכֻלָּנוּ אַתְּ נִזְכֶּרֶת (נִזְכֶּרֶת)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וְכָל אִישׁ לוֹחֵשׁ לְחוּד: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/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אַי, אַי, אַיָּה, אַי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אִישׁוֹנַיִךְ כְּמוֹ זַיִת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וּבָרוּחַ שִׂמְלָתֵךְ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אַי, אַי, אַי, אַיָּה, אַי –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כָּךְ זוֹכְרִים (כָּךְ זוֹכְרִים) שָׂדֶה וּבַיִת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וְקוֹרְאִים לָזֶה בִּשְׁמֵךְ.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/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וּבְשׁוּבֵנוּ, אַיָּה, אַיָּה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תִּבְחֲרִי אֶת הַיָּחִיד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וַאֲנַחְנוּ בַּ"חֶבְרַיָּה" (חֶבְרַיָּה)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נְבָרְכֵךְ וְכֹה נַגִּיד: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/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אַי, אַי ,אַיָּה, אַי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לֹא נִשְׁאַל אוֹתָךְ מַדּוּעַ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רַק אוֹתוֹ בָּחַר לִבֵּךְ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אַי, אַי, אַי, אַיָּה, אַי –</a:t>
            </a:r>
            <a:br>
              <a:rPr lang="he-IL" altLang="he-IL" sz="1100" b="1">
                <a:latin typeface="Arial" pitchFamily="34" charset="0"/>
              </a:rPr>
            </a:br>
            <a:r>
              <a:rPr lang="he-IL" altLang="he-IL" sz="1100" b="1">
                <a:latin typeface="Arial" pitchFamily="34" charset="0"/>
              </a:rPr>
              <a:t>זֶה עָצוּב (זֶה עָצוּב), אַךְ זֶה יָדוּעַ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100" b="1">
                <a:latin typeface="Arial" pitchFamily="34" charset="0"/>
              </a:rPr>
              <a:t>זוֹ הִיא אַהֲבָה, "יַא-שֵׁיךְ</a:t>
            </a:r>
            <a:r>
              <a:rPr lang="he-IL" altLang="he-IL" sz="1200" b="1">
                <a:latin typeface="Arial" pitchFamily="34" charset="0"/>
              </a:rPr>
              <a:t>"!</a:t>
            </a:r>
            <a:r>
              <a:rPr lang="he-IL" altLang="he-IL" sz="1800" b="1">
                <a:latin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he-IL" altLang="he-IL" sz="1800" b="1">
              <a:latin typeface="Arial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200" b="1">
                <a:latin typeface="Arial" pitchFamily="34" charset="0"/>
              </a:rPr>
              <a:t>מילים : נתן אלתרמן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e-IL" altLang="he-IL" sz="1200" b="1">
                <a:latin typeface="Arial" pitchFamily="34" charset="0"/>
              </a:rPr>
              <a:t>לחן:מרדכי זעירא</a:t>
            </a:r>
          </a:p>
        </p:txBody>
      </p:sp>
    </p:spTree>
    <p:extLst>
      <p:ext uri="{BB962C8B-B14F-4D97-AF65-F5344CB8AC3E}">
        <p14:creationId xmlns:p14="http://schemas.microsoft.com/office/powerpoint/2010/main" val="5451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16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 descr="map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0"/>
            <a:ext cx="3246438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 rot="20318992">
            <a:off x="541338" y="192088"/>
            <a:ext cx="455612" cy="306228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821657" y="2536031"/>
            <a:ext cx="6215062" cy="1571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57938" y="214313"/>
            <a:ext cx="2786062" cy="92392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קביעת גבולות המנדט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 ארץ-ישראל  -  מצרים</a:t>
            </a:r>
          </a:p>
          <a:p>
            <a:pPr algn="ctr">
              <a:defRPr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1906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r="1598" b="3787"/>
          <a:stretch>
            <a:fillRect/>
          </a:stretch>
        </p:blipFill>
        <p:spPr bwMode="auto">
          <a:xfrm>
            <a:off x="92075" y="142875"/>
            <a:ext cx="90519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המסילה החיגאזית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22145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5400000">
            <a:off x="821532" y="4321969"/>
            <a:ext cx="357187" cy="14287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15250" y="3429000"/>
            <a:ext cx="5715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Arial" pitchFamily="34" charset="0"/>
              </a:rPr>
              <a:t>א</a:t>
            </a:r>
            <a:endParaRPr lang="en-US" altLang="he-IL" sz="1800">
              <a:latin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29250" y="3286125"/>
            <a:ext cx="5715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Arial" pitchFamily="34" charset="0"/>
              </a:rPr>
              <a:t>ב</a:t>
            </a:r>
            <a:endParaRPr lang="en-US" altLang="he-IL" sz="1800">
              <a:latin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57563" y="3143250"/>
            <a:ext cx="5715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latin typeface="Arial" pitchFamily="34" charset="0"/>
              </a:rPr>
              <a:t>ג</a:t>
            </a:r>
            <a:endParaRPr lang="en-US" altLang="he-IL" sz="180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5" y="571500"/>
            <a:ext cx="500063" cy="369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ד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464344" y="4179094"/>
            <a:ext cx="642937" cy="142875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86125" y="5000625"/>
            <a:ext cx="5318125" cy="8302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גבול ארץ-ישראל – מצרים 1906</a:t>
            </a:r>
          </a:p>
          <a:p>
            <a:pPr algn="ctr"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שלבי קביעת הגבול והשיקולים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:PalestineAndTransjord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0"/>
            <a:ext cx="364331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813" y="428625"/>
            <a:ext cx="4362450" cy="12001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קביעת גבולות המנדט</a:t>
            </a:r>
          </a:p>
          <a:p>
            <a:pPr algn="ctr"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הצהרת בלפור</a:t>
            </a:r>
          </a:p>
          <a:p>
            <a:pPr algn="ctr">
              <a:defRPr/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2.11.1917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Picture 3" descr="הבית הלאומי ההסתדרות הציונית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3800"/>
            <a:ext cx="549275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3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‫הצגה על המסך (4:3)</PresentationFormat>
  <Paragraphs>62</Paragraphs>
  <Slides>22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גבולות ישראל – חלק ב'  התהוות הגבולות במאה ה-20</vt:lpstr>
      <vt:lpstr>מצגת של PowerPoint‏</vt:lpstr>
      <vt:lpstr>מצגת של PowerPoint‏</vt:lpstr>
      <vt:lpstr>מצגת של PowerPoint‏</vt:lpstr>
      <vt:lpstr>גבולות המנדט והתהוותם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ישראל   הצעות החלוקה</vt:lpstr>
      <vt:lpstr>מצגת של PowerPoint‏</vt:lpstr>
      <vt:lpstr>מצגת של PowerPoint‏</vt:lpstr>
      <vt:lpstr>מצגת של PowerPoint‏</vt:lpstr>
      <vt:lpstr>ישראל  גבולות ישראל</vt:lpstr>
      <vt:lpstr>מצגת של PowerPoint‏</vt:lpstr>
      <vt:lpstr>מצגת של PowerPoint‏</vt:lpstr>
      <vt:lpstr>מצגת של PowerPoint‏</vt:lpstr>
    </vt:vector>
  </TitlesOfParts>
  <Company>University of Haifa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גבולות ישראל – חלק ב'  התהוות הגבולות במאה ה-20</dc:title>
  <dc:creator>Micha Klein</dc:creator>
  <cp:lastModifiedBy>Eilat Katz</cp:lastModifiedBy>
  <cp:revision>3</cp:revision>
  <dcterms:created xsi:type="dcterms:W3CDTF">2013-10-05T20:24:58Z</dcterms:created>
  <dcterms:modified xsi:type="dcterms:W3CDTF">2019-01-04T21:16:47Z</dcterms:modified>
</cp:coreProperties>
</file>