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504" y="5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E5A889C-494D-49D7-82C5-DFB843B3C545}" type="slidenum">
              <a:rPr lang="he-IL" smtClean="0"/>
              <a:t>‹#›</a:t>
            </a:fld>
            <a:endParaRPr lang="he-IL"/>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he-IL" smtClean="0"/>
              <a:t>לחץ כדי לערוך סגנון כותרת של תבנית בסיס</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E5A889C-494D-49D7-82C5-DFB843B3C545}"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E5A889C-494D-49D7-82C5-DFB843B3C545}"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E5A889C-494D-49D7-82C5-DFB843B3C545}" type="slidenum">
              <a:rPr lang="he-IL" smtClean="0"/>
              <a:t>‹#›</a:t>
            </a:fld>
            <a:endParaRPr lang="he-IL"/>
          </a:p>
        </p:txBody>
      </p:sp>
      <p:sp>
        <p:nvSpPr>
          <p:cNvPr id="8" name="Title 7"/>
          <p:cNvSpPr>
            <a:spLocks noGrp="1"/>
          </p:cNvSpPr>
          <p:nvPr>
            <p:ph type="title"/>
          </p:nvPr>
        </p:nvSpPr>
        <p:spPr/>
        <p:txBody>
          <a:bodyPr/>
          <a:lstStyle/>
          <a:p>
            <a:r>
              <a:rPr lang="he-IL" smtClean="0"/>
              <a:t>לחץ כדי לערוך סגנון כותרת של תבנית בסיס</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E5A889C-494D-49D7-82C5-DFB843B3C545}"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E5A889C-494D-49D7-82C5-DFB843B3C545}" type="slidenum">
              <a:rPr lang="he-IL" smtClean="0"/>
              <a:t>‹#›</a:t>
            </a:fld>
            <a:endParaRPr lang="he-IL"/>
          </a:p>
        </p:txBody>
      </p:sp>
      <p:sp>
        <p:nvSpPr>
          <p:cNvPr id="8" name="Title 7"/>
          <p:cNvSpPr>
            <a:spLocks noGrp="1"/>
          </p:cNvSpPr>
          <p:nvPr>
            <p:ph type="title"/>
          </p:nvPr>
        </p:nvSpPr>
        <p:spPr/>
        <p:txBody>
          <a:bodyPr/>
          <a:lstStyle/>
          <a:p>
            <a:r>
              <a:rPr lang="he-IL" smtClean="0"/>
              <a:t>לחץ כדי לערוך סגנון כותרת של תבנית בסיס</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he-IL" smtClean="0"/>
              <a:t>לחץ כדי לערוך סגנונות טקסט של תבנית בסיס</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FE5A889C-494D-49D7-82C5-DFB843B3C545}" type="slidenum">
              <a:rPr lang="he-IL" smtClean="0"/>
              <a:t>‹#›</a:t>
            </a:fld>
            <a:endParaRPr lang="he-IL"/>
          </a:p>
        </p:txBody>
      </p:sp>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FE5A889C-494D-49D7-82C5-DFB843B3C545}"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FE5A889C-494D-49D7-82C5-DFB843B3C545}"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E5A889C-494D-49D7-82C5-DFB843B3C545}"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3EDCD70F-147C-4ED7-83F8-A0E7ABC4C548}" type="datetimeFigureOut">
              <a:rPr lang="he-IL" smtClean="0"/>
              <a:t>כ"ג/כסלו/תשע"ה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E5A889C-494D-49D7-82C5-DFB843B3C545}" type="slidenum">
              <a:rPr lang="he-IL" smtClean="0"/>
              <a:t>‹#›</a:t>
            </a:fld>
            <a:endParaRPr lang="he-IL"/>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he-IL" smtClean="0"/>
              <a:t>לחץ כדי לערוך סגנון כותרת של תבנית בסיס</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EDCD70F-147C-4ED7-83F8-A0E7ABC4C548}" type="datetimeFigureOut">
              <a:rPr lang="he-IL" smtClean="0"/>
              <a:t>כ"ג/כסלו/תשע"ה</a:t>
            </a:fld>
            <a:endParaRPr lang="he-IL"/>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he-IL"/>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E5A889C-494D-49D7-82C5-DFB843B3C545}"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p:txBody>
          <a:bodyPr>
            <a:normAutofit/>
          </a:bodyPr>
          <a:lstStyle/>
          <a:p>
            <a:r>
              <a:rPr lang="ar-IQ" sz="4800" b="1" dirty="0" smtClean="0">
                <a:effectLst>
                  <a:outerShdw blurRad="38100" dist="38100" dir="2700000" algn="tl">
                    <a:srgbClr val="000000">
                      <a:alpha val="43137"/>
                    </a:srgbClr>
                  </a:outerShdw>
                </a:effectLst>
                <a:latin typeface="Arabic Typesetting" pitchFamily="66" charset="-78"/>
                <a:cs typeface="Arabic Typesetting" pitchFamily="66" charset="-78"/>
              </a:rPr>
              <a:t>الحريديم</a:t>
            </a:r>
            <a:r>
              <a:rPr lang="ar-IQ" sz="4800" dirty="0" smtClean="0">
                <a:latin typeface="Arabic Typesetting" pitchFamily="66" charset="-78"/>
                <a:cs typeface="Arabic Typesetting" pitchFamily="66" charset="-78"/>
              </a:rPr>
              <a:t> </a:t>
            </a:r>
            <a:r>
              <a:rPr lang="ar-IQ" sz="4800" b="1" dirty="0" smtClean="0">
                <a:effectLst>
                  <a:outerShdw blurRad="38100" dist="38100" dir="2700000" algn="tl">
                    <a:srgbClr val="000000">
                      <a:alpha val="43137"/>
                    </a:srgbClr>
                  </a:outerShdw>
                </a:effectLst>
                <a:latin typeface="Arabic Typesetting" pitchFamily="66" charset="-78"/>
                <a:cs typeface="Arabic Typesetting" pitchFamily="66" charset="-78"/>
              </a:rPr>
              <a:t>– </a:t>
            </a:r>
            <a:r>
              <a:rPr lang="he-IL" sz="4800" b="1" dirty="0" smtClean="0">
                <a:effectLst>
                  <a:outerShdw blurRad="38100" dist="38100" dir="2700000" algn="tl">
                    <a:srgbClr val="000000">
                      <a:alpha val="43137"/>
                    </a:srgbClr>
                  </a:outerShdw>
                </a:effectLst>
                <a:latin typeface="Guttman Calligraphic" pitchFamily="2" charset="-79"/>
                <a:cs typeface="Guttman Calligraphic" pitchFamily="2" charset="-79"/>
              </a:rPr>
              <a:t>חרידים</a:t>
            </a:r>
            <a:r>
              <a:rPr lang="he-IL" sz="4800" b="1" dirty="0" smtClean="0">
                <a:effectLst>
                  <a:outerShdw blurRad="38100" dist="38100" dir="2700000" algn="tl">
                    <a:srgbClr val="000000">
                      <a:alpha val="43137"/>
                    </a:srgbClr>
                  </a:outerShdw>
                </a:effectLst>
                <a:latin typeface="Arabic Typesetting" pitchFamily="66" charset="-78"/>
              </a:rPr>
              <a:t> </a:t>
            </a:r>
            <a:endParaRPr lang="he-IL" sz="4800" b="1" dirty="0">
              <a:effectLst>
                <a:outerShdw blurRad="38100" dist="38100" dir="2700000" algn="tl">
                  <a:srgbClr val="000000">
                    <a:alpha val="43137"/>
                  </a:srgbClr>
                </a:outerShdw>
              </a:effectLst>
              <a:latin typeface="Arabic Typesetting" pitchFamily="66" charset="-78"/>
            </a:endParaRPr>
          </a:p>
        </p:txBody>
      </p:sp>
      <p:sp>
        <p:nvSpPr>
          <p:cNvPr id="2" name="כותרת 1"/>
          <p:cNvSpPr>
            <a:spLocks noGrp="1"/>
          </p:cNvSpPr>
          <p:nvPr>
            <p:ph type="ctrTitle"/>
          </p:nvPr>
        </p:nvSpPr>
        <p:spPr/>
        <p:txBody>
          <a:bodyPr>
            <a:normAutofit/>
          </a:bodyPr>
          <a:lstStyle/>
          <a:p>
            <a:r>
              <a:rPr lang="ar-IQ" sz="6000" dirty="0" smtClean="0">
                <a:latin typeface="Arabic Typesetting" pitchFamily="66" charset="-78"/>
                <a:cs typeface="Arabic Typesetting" pitchFamily="66" charset="-78"/>
              </a:rPr>
              <a:t>اليهود المتزمتون دينِيًّا في إسرائيل </a:t>
            </a:r>
            <a:endParaRPr lang="he-IL" sz="6000" dirty="0">
              <a:latin typeface="Arabic Typesetting" pitchFamily="66"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76672"/>
            <a:ext cx="3600400"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1731" y="4271194"/>
            <a:ext cx="3062758" cy="2038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413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wheel(1)">
                                      <p:cBhvr>
                                        <p:cTn id="17" dur="20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circle(in)">
                                      <p:cBhvr>
                                        <p:cTn id="22" dur="2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280920" cy="5386090"/>
          </a:xfrm>
          <a:prstGeom prst="rect">
            <a:avLst/>
          </a:prstGeom>
          <a:noFill/>
        </p:spPr>
        <p:txBody>
          <a:bodyPr wrap="square" rtlCol="1">
            <a:spAutoFit/>
          </a:bodyPr>
          <a:lstStyle/>
          <a:p>
            <a:r>
              <a:rPr lang="ar-IQ" sz="4400" u="sng" dirty="0" smtClean="0">
                <a:effectLst>
                  <a:outerShdw blurRad="38100" dist="38100" dir="2700000" algn="tl">
                    <a:srgbClr val="000000">
                      <a:alpha val="43137"/>
                    </a:srgbClr>
                  </a:outerShdw>
                </a:effectLst>
                <a:latin typeface="Arabic Typesetting" pitchFamily="66" charset="-78"/>
                <a:cs typeface="Arabic Typesetting" pitchFamily="66" charset="-78"/>
              </a:rPr>
              <a:t>مقدمـــــــــــــــــــــــــــة</a:t>
            </a:r>
            <a:r>
              <a:rPr lang="ar-IQ" sz="4400" dirty="0" smtClean="0">
                <a:effectLst>
                  <a:outerShdw blurRad="38100" dist="38100" dir="2700000" algn="tl">
                    <a:srgbClr val="000000">
                      <a:alpha val="43137"/>
                    </a:srgbClr>
                  </a:outerShdw>
                </a:effectLst>
                <a:latin typeface="Arabic Typesetting" pitchFamily="66" charset="-78"/>
                <a:cs typeface="Arabic Typesetting" pitchFamily="66" charset="-78"/>
              </a:rPr>
              <a:t>:</a:t>
            </a:r>
          </a:p>
          <a:p>
            <a:pPr algn="just"/>
            <a:r>
              <a:rPr lang="ar-IQ" sz="3200" b="1" dirty="0" smtClean="0">
                <a:effectLst/>
                <a:latin typeface="Arabic Typesetting" pitchFamily="66" charset="-78"/>
                <a:cs typeface="Arabic Typesetting" pitchFamily="66" charset="-78"/>
              </a:rPr>
              <a:t>كما يوجد في مجتمع المسلمين ما يعرف بالسلفيين والوهابيين المتشددين، يوجد في مجتمع اليهود، ما يعرف بالحريديم، وهم المتدينون المتشددون اليهود أيضا، وكلمة (حريديم) هي جمع لكلمة حريدي، وتعني (التقي) ، وهم الذين ينتمون في تفكيرهم ومعتقداتهم الى الأصول الفكرية اليهودية القديمة، باعتبارها الأنقى في فهمهم. "الحريديم" مأخوذة من الفعل (حرد)، بمعنى غضب، وبخل، واعتزل الناس، وتجنبهم بخلا وغضبا، وهذا بالضبط، ما تعنيه الكلمة العبرية، لكنهم ليسوا طائفة أو حزبا واحدا، بل هم طوائف وأحزاب عديدة، وربما يكون حزب "شاس"، رغم وجود قيادات علمانية في صفوفه، هو ممثلهم الشرعي.</a:t>
            </a:r>
          </a:p>
          <a:p>
            <a:r>
              <a:rPr lang="ar-IQ" sz="3200" b="1" dirty="0" smtClean="0">
                <a:effectLst/>
                <a:latin typeface="Arabic Typesetting" pitchFamily="66" charset="-78"/>
                <a:cs typeface="Arabic Typesetting" pitchFamily="66" charset="-78"/>
              </a:rPr>
              <a:t> </a:t>
            </a:r>
            <a:r>
              <a:rPr lang="ar-IQ" sz="4400" b="1" dirty="0" smtClean="0">
                <a:effectLst/>
                <a:latin typeface="Arabic Transparent"/>
              </a:rPr>
              <a:t/>
            </a:r>
            <a:br>
              <a:rPr lang="ar-IQ" sz="4400" b="1" dirty="0" smtClean="0">
                <a:effectLst/>
                <a:latin typeface="Arabic Transparent"/>
              </a:rPr>
            </a:br>
            <a:endParaRPr lang="he-IL" sz="4400" dirty="0">
              <a:effectLst>
                <a:outerShdw blurRad="38100" dist="38100" dir="2700000" algn="tl">
                  <a:srgbClr val="000000">
                    <a:alpha val="43137"/>
                  </a:srgbClr>
                </a:outerShdw>
              </a:effectLst>
              <a:latin typeface="Arabic Typesetting" pitchFamily="66" charset="-78"/>
            </a:endParaRPr>
          </a:p>
        </p:txBody>
      </p:sp>
    </p:spTree>
    <p:extLst>
      <p:ext uri="{BB962C8B-B14F-4D97-AF65-F5344CB8AC3E}">
        <p14:creationId xmlns:p14="http://schemas.microsoft.com/office/powerpoint/2010/main" val="22201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80728"/>
            <a:ext cx="8424936" cy="4524315"/>
          </a:xfrm>
          <a:prstGeom prst="rect">
            <a:avLst/>
          </a:prstGeom>
          <a:noFill/>
        </p:spPr>
        <p:txBody>
          <a:bodyPr wrap="square" rtlCol="1">
            <a:spAutoFit/>
          </a:bodyPr>
          <a:lstStyle/>
          <a:p>
            <a:pPr algn="just"/>
            <a:r>
              <a:rPr lang="ar-IQ" sz="3600" b="1" dirty="0" smtClean="0">
                <a:effectLst/>
                <a:latin typeface="Arabic Typesetting" pitchFamily="66" charset="-78"/>
                <a:cs typeface="Arabic Typesetting" pitchFamily="66" charset="-78"/>
              </a:rPr>
              <a:t>هم أصوليون، يقيمون طقوسهم الدينية، ويعيشون حياتهم اليومية، وفق التفاصيل الدقيقة للشريعة اليهودية، ولهؤلاء منظمات ومؤسسات خدماتية تخصهم، في كافة مواقع عيشهم وانتشارهم، ويحافظون بدقة متناهية، بل بصرامة، على كافة الانظمة والقوانين الواردة في توراتهم، ويعارضون بشدة، أي تغيير فيها، يحاول "الحريديم" فرض شرائع التوراة على المشهد الحياتي في اسرائيل، وهؤلاء عموما، لا يخدمون في الجيش، وكل محاولات ادخالهم الجيش، باءت بالفشل، مما يجعلهم عبئا عسكريا وأمنيا على المجتمع الإسرائيلي، وقد أظهرت المواجهات المتزايدة في القدس الغربية بينهم وبين العلمانيين، عمق الصراع العلماني-الديني في الدولة العبرية.</a:t>
            </a:r>
            <a:endParaRPr lang="he-IL" sz="3600" dirty="0">
              <a:latin typeface="Arabic Typesetting" pitchFamily="66" charset="-78"/>
            </a:endParaRPr>
          </a:p>
        </p:txBody>
      </p:sp>
    </p:spTree>
    <p:extLst>
      <p:ext uri="{BB962C8B-B14F-4D97-AF65-F5344CB8AC3E}">
        <p14:creationId xmlns:p14="http://schemas.microsoft.com/office/powerpoint/2010/main" val="21206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548680"/>
            <a:ext cx="8136904" cy="5016758"/>
          </a:xfrm>
          <a:prstGeom prst="rect">
            <a:avLst/>
          </a:prstGeom>
          <a:noFill/>
        </p:spPr>
        <p:txBody>
          <a:bodyPr wrap="square" rtlCol="1">
            <a:spAutoFit/>
          </a:bodyPr>
          <a:lstStyle/>
          <a:p>
            <a:pPr lvl="0" algn="just"/>
            <a:r>
              <a:rPr lang="ar-IQ" sz="3200" dirty="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من هم اليهود الحريديم</a:t>
            </a: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a:t>
            </a:r>
          </a:p>
          <a:p>
            <a:pPr marL="457200" lvl="0" indent="-457200" algn="just">
              <a:buFont typeface="Arial" pitchFamily="34" charset="0"/>
              <a:buChar char="•"/>
            </a:pP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هم فئة من السكان اليهود المتشددين جدًّا في تطبيق الفرائض الدينية ...</a:t>
            </a:r>
          </a:p>
          <a:p>
            <a:pPr marL="457200" lvl="0" indent="-457200" algn="just">
              <a:buFont typeface="Arial" pitchFamily="34" charset="0"/>
              <a:buChar char="•"/>
            </a:pP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هم فئة من السكان تختلف كُلِّيًّا عن سائر السكان في وجهات نظرهم وفكرهم ! ملابسهم وحياتهم اليومية ...</a:t>
            </a:r>
          </a:p>
          <a:p>
            <a:pPr marL="457200" lvl="0" indent="-457200" algn="just">
              <a:buFont typeface="Arial" pitchFamily="34" charset="0"/>
              <a:buChar char="•"/>
            </a:pP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أبنائهم يتلقون دراستهم وتعليمهم في مدارس تربوية خاصة بهم حيث يكون اهتمامهم الأكبر فيها تعليم التوراة .</a:t>
            </a:r>
          </a:p>
          <a:p>
            <a:pPr marL="457200" lvl="0" indent="-457200" algn="just">
              <a:buFont typeface="Arial" pitchFamily="34" charset="0"/>
              <a:buChar char="•"/>
            </a:pP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الكثير من البالغون منهم لا يعملون بل يعكفون على دراسة التوراة حتى سن متقدمة...</a:t>
            </a:r>
          </a:p>
          <a:p>
            <a:pPr marL="457200" lvl="0" indent="-457200" algn="just">
              <a:buFont typeface="Arial" pitchFamily="34" charset="0"/>
              <a:buChar char="•"/>
            </a:pP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يتزوجون في سن مبكر جدًّا. في حوالي سن الثامنة عشرة !  </a:t>
            </a:r>
          </a:p>
          <a:p>
            <a:pPr marL="457200" lvl="0" indent="-457200" algn="just">
              <a:buFont typeface="Arial" pitchFamily="34" charset="0"/>
              <a:buChar char="•"/>
            </a:pPr>
            <a:r>
              <a:rPr lang="ar-IQ" sz="3200" dirty="0" smtClean="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عائلاتهم كبيرة – كثيرة الأولاد ، حيث يصل في كثير من العائلات عشرة أبناء فما فوق. </a:t>
            </a:r>
          </a:p>
          <a:p>
            <a:pPr marL="457200" lvl="0" indent="-457200" algn="just">
              <a:buFont typeface="Arial" pitchFamily="34" charset="0"/>
              <a:buChar char="•"/>
            </a:pPr>
            <a:endParaRPr lang="ar-IQ" sz="3200" dirty="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val="336195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568952" cy="1077218"/>
          </a:xfrm>
          <a:prstGeom prst="rect">
            <a:avLst/>
          </a:prstGeom>
          <a:noFill/>
        </p:spPr>
        <p:txBody>
          <a:bodyPr wrap="square" rtlCol="1">
            <a:spAutoFit/>
          </a:bodyPr>
          <a:lstStyle/>
          <a:p>
            <a:r>
              <a:rPr lang="ar-IQ" sz="3200" dirty="0" smtClean="0">
                <a:latin typeface="Arabic Typesetting" pitchFamily="66" charset="-78"/>
                <a:cs typeface="Arabic Typesetting" pitchFamily="66" charset="-78"/>
              </a:rPr>
              <a:t>بما أن اليهود المتزمتين دينيًّا ( الحريديم )، يعتبرون من الجماعات الأصولية المُتَشَدِّدَة، فإن من مميزاتهم </a:t>
            </a:r>
            <a:r>
              <a:rPr lang="ar-IQ" sz="3200" dirty="0">
                <a:latin typeface="Arabic Typesetting" pitchFamily="66" charset="-78"/>
                <a:cs typeface="Arabic Typesetting" pitchFamily="66" charset="-78"/>
              </a:rPr>
              <a:t>،</a:t>
            </a:r>
            <a:r>
              <a:rPr lang="ar-IQ" sz="3200" dirty="0" smtClean="0">
                <a:latin typeface="Arabic Typesetting" pitchFamily="66" charset="-78"/>
                <a:cs typeface="Arabic Typesetting" pitchFamily="66" charset="-78"/>
              </a:rPr>
              <a:t>الفصل الحيِّزي ... أي أنهم يفضلون السكن في مناطق منفصلة خاصة بهم. </a:t>
            </a:r>
            <a:endParaRPr lang="he-IL" sz="3200" dirty="0">
              <a:latin typeface="Arabic Typesetting" pitchFamily="66" charset="-78"/>
            </a:endParaRPr>
          </a:p>
        </p:txBody>
      </p:sp>
      <p:sp>
        <p:nvSpPr>
          <p:cNvPr id="3" name="TextBox 2"/>
          <p:cNvSpPr txBox="1"/>
          <p:nvPr/>
        </p:nvSpPr>
        <p:spPr>
          <a:xfrm>
            <a:off x="755576" y="1772816"/>
            <a:ext cx="8136904" cy="4678204"/>
          </a:xfrm>
          <a:prstGeom prst="rect">
            <a:avLst/>
          </a:prstGeom>
          <a:noFill/>
        </p:spPr>
        <p:txBody>
          <a:bodyPr wrap="square" rtlCol="1">
            <a:spAutoFit/>
          </a:bodyPr>
          <a:lstStyle/>
          <a:p>
            <a:r>
              <a:rPr lang="ar-IQ" sz="2800" dirty="0" smtClean="0">
                <a:effectLst>
                  <a:outerShdw blurRad="38100" dist="38100" dir="2700000" algn="tl">
                    <a:srgbClr val="000000">
                      <a:alpha val="43137"/>
                    </a:srgbClr>
                  </a:outerShdw>
                </a:effectLst>
                <a:latin typeface="Arabic Typesetting" pitchFamily="66" charset="-78"/>
                <a:cs typeface="Arabic Typesetting" pitchFamily="66" charset="-78"/>
              </a:rPr>
              <a:t>توجد بين اليهود الحريديم ، مجموعات متطرفة صغيرة، مفاهيمها لا تنطبق مع دولة إسرائيل ولا الصهيونية.</a:t>
            </a:r>
            <a:r>
              <a:rPr lang="ar-IQ" sz="2800" b="1" dirty="0" smtClean="0">
                <a:effectLst/>
                <a:latin typeface="Arabic Transparent"/>
              </a:rPr>
              <a:t> </a:t>
            </a:r>
            <a:r>
              <a:rPr lang="ar-IQ" sz="2800" dirty="0" smtClean="0">
                <a:effectLst>
                  <a:outerShdw blurRad="38100" dist="38100" dir="2700000" algn="tl">
                    <a:srgbClr val="000000">
                      <a:alpha val="43137"/>
                    </a:srgbClr>
                  </a:outerShdw>
                </a:effectLst>
                <a:latin typeface="Arabic Typesetting" pitchFamily="66" charset="-78"/>
                <a:cs typeface="Arabic Typesetting" pitchFamily="66" charset="-78"/>
              </a:rPr>
              <a:t>وهم يرفضون أيديولوجيا الاعتراف بإسرائيل كدولة. ينقسم اليهود من حيث علاقتهم بالدين إلى ثلاث أقسام ، وهي: </a:t>
            </a:r>
          </a:p>
          <a:p>
            <a:r>
              <a:rPr lang="ar-IQ" sz="2800" dirty="0" smtClean="0">
                <a:effectLst>
                  <a:outerShdw blurRad="38100" dist="38100" dir="2700000" algn="tl">
                    <a:srgbClr val="000000">
                      <a:alpha val="43137"/>
                    </a:srgbClr>
                  </a:outerShdw>
                </a:effectLst>
                <a:latin typeface="Arabic Typesetting" pitchFamily="66" charset="-78"/>
                <a:cs typeface="Arabic Typesetting" pitchFamily="66" charset="-78"/>
              </a:rPr>
              <a:t> </a:t>
            </a:r>
            <a:r>
              <a:rPr lang="ar-IQ" sz="2800" b="1" dirty="0" smtClean="0">
                <a:effectLst/>
                <a:latin typeface="Arabic Typesetting" pitchFamily="66" charset="-78"/>
                <a:cs typeface="Arabic Typesetting" pitchFamily="66" charset="-78"/>
              </a:rPr>
              <a:t>1-العلمانيون: ويشكلون ما بين 25-30% من اليهود.</a:t>
            </a:r>
            <a:br>
              <a:rPr lang="ar-IQ" sz="2800" b="1" dirty="0" smtClean="0">
                <a:effectLst/>
                <a:latin typeface="Arabic Typesetting" pitchFamily="66" charset="-78"/>
                <a:cs typeface="Arabic Typesetting" pitchFamily="66" charset="-78"/>
              </a:rPr>
            </a:br>
            <a:r>
              <a:rPr lang="ar-IQ" sz="2800" b="1" dirty="0" smtClean="0">
                <a:effectLst/>
                <a:latin typeface="Arabic Typesetting" pitchFamily="66" charset="-78"/>
                <a:cs typeface="Arabic Typesetting" pitchFamily="66" charset="-78"/>
              </a:rPr>
              <a:t>2-اليهود التقليديون: ويشكلون 50-55% من المجتمع.</a:t>
            </a:r>
            <a:br>
              <a:rPr lang="ar-IQ" sz="2800" b="1" dirty="0" smtClean="0">
                <a:effectLst/>
                <a:latin typeface="Arabic Typesetting" pitchFamily="66" charset="-78"/>
                <a:cs typeface="Arabic Typesetting" pitchFamily="66" charset="-78"/>
              </a:rPr>
            </a:br>
            <a:r>
              <a:rPr lang="ar-IQ" sz="2800" b="1" dirty="0" smtClean="0">
                <a:effectLst/>
                <a:latin typeface="Arabic Typesetting" pitchFamily="66" charset="-78"/>
                <a:cs typeface="Arabic Typesetting" pitchFamily="66" charset="-78"/>
              </a:rPr>
              <a:t>3-المتدينون: ويشكلون حوالي 20% من سكان الدولة .</a:t>
            </a:r>
            <a:br>
              <a:rPr lang="ar-IQ" sz="2800" b="1" dirty="0" smtClean="0">
                <a:effectLst/>
                <a:latin typeface="Arabic Typesetting" pitchFamily="66" charset="-78"/>
                <a:cs typeface="Arabic Typesetting" pitchFamily="66" charset="-78"/>
              </a:rPr>
            </a:br>
            <a:r>
              <a:rPr lang="ar-IQ" sz="2800" b="1" dirty="0" smtClean="0">
                <a:effectLst/>
                <a:latin typeface="Arabic Typesetting" pitchFamily="66" charset="-78"/>
                <a:cs typeface="Arabic Typesetting" pitchFamily="66" charset="-78"/>
              </a:rPr>
              <a:t>ينقسم المتدينون إلى قسمين:</a:t>
            </a:r>
            <a:br>
              <a:rPr lang="ar-IQ" sz="2800" b="1" dirty="0" smtClean="0">
                <a:effectLst/>
                <a:latin typeface="Arabic Typesetting" pitchFamily="66" charset="-78"/>
                <a:cs typeface="Arabic Typesetting" pitchFamily="66" charset="-78"/>
              </a:rPr>
            </a:br>
            <a:r>
              <a:rPr lang="ar-IQ" sz="2800" b="1" dirty="0" smtClean="0">
                <a:effectLst/>
                <a:latin typeface="Arabic Typesetting" pitchFamily="66" charset="-78"/>
                <a:cs typeface="Arabic Typesetting" pitchFamily="66" charset="-78"/>
              </a:rPr>
              <a:t>1-المتطرفون الحريديم: يمتاز هؤلاء بارتداء القبعات السوداء، والملابس السوداء.</a:t>
            </a:r>
            <a:br>
              <a:rPr lang="ar-IQ" sz="2800" b="1" dirty="0" smtClean="0">
                <a:effectLst/>
                <a:latin typeface="Arabic Typesetting" pitchFamily="66" charset="-78"/>
                <a:cs typeface="Arabic Typesetting" pitchFamily="66" charset="-78"/>
              </a:rPr>
            </a:br>
            <a:r>
              <a:rPr lang="ar-IQ" sz="2800" b="1" dirty="0" smtClean="0">
                <a:effectLst/>
                <a:latin typeface="Arabic Typesetting" pitchFamily="66" charset="-78"/>
                <a:cs typeface="Arabic Typesetting" pitchFamily="66" charset="-78"/>
              </a:rPr>
              <a:t>2-المتدينون القوميون: وهم ذوو الطواقي (القبعات) المشغولة، وفئة الحريديم الدينية، منها قاتل اسحق رابين (ييغال عمير). </a:t>
            </a:r>
            <a:endParaRPr lang="he-IL" sz="2800" dirty="0" smtClean="0">
              <a:effectLst>
                <a:outerShdw blurRad="38100" dist="38100" dir="2700000" algn="tl">
                  <a:srgbClr val="000000">
                    <a:alpha val="43137"/>
                  </a:srgbClr>
                </a:outerShdw>
              </a:effectLst>
              <a:latin typeface="Arabic Typesetting" pitchFamily="66" charset="-78"/>
            </a:endParaRPr>
          </a:p>
          <a:p>
            <a:endParaRPr lang="he-IL" dirty="0" smtClean="0"/>
          </a:p>
        </p:txBody>
      </p:sp>
    </p:spTree>
    <p:extLst>
      <p:ext uri="{BB962C8B-B14F-4D97-AF65-F5344CB8AC3E}">
        <p14:creationId xmlns:p14="http://schemas.microsoft.com/office/powerpoint/2010/main" val="317472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4744"/>
            <a:ext cx="3391215" cy="21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807" y="1628800"/>
            <a:ext cx="3430844"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51520" y="332656"/>
            <a:ext cx="8496944" cy="1077218"/>
          </a:xfrm>
          <a:prstGeom prst="rect">
            <a:avLst/>
          </a:prstGeom>
          <a:noFill/>
        </p:spPr>
        <p:txBody>
          <a:bodyPr wrap="square" rtlCol="1">
            <a:spAutoFit/>
          </a:bodyPr>
          <a:lstStyle/>
          <a:p>
            <a:r>
              <a:rPr lang="ar-IQ" sz="3200" dirty="0" smtClean="0">
                <a:effectLst>
                  <a:outerShdw blurRad="38100" dist="38100" dir="2700000" algn="tl">
                    <a:srgbClr val="000000">
                      <a:alpha val="43137"/>
                    </a:srgbClr>
                  </a:outerShdw>
                </a:effectLst>
                <a:latin typeface="Arabic Typesetting" pitchFamily="66" charset="-78"/>
                <a:cs typeface="Arabic Typesetting" pitchFamily="66" charset="-78"/>
              </a:rPr>
              <a:t>القبعات المشغولة – أي المصنوعة يدويًّا .... هي القبعات التي تضعها فئة معينة من اليهود المتدينين على رؤوسهم !! ( </a:t>
            </a:r>
            <a:r>
              <a:rPr lang="he-IL" sz="3200" dirty="0" smtClean="0">
                <a:effectLst>
                  <a:outerShdw blurRad="38100" dist="38100" dir="2700000" algn="tl">
                    <a:srgbClr val="000000">
                      <a:alpha val="43137"/>
                    </a:srgbClr>
                  </a:outerShdw>
                </a:effectLst>
                <a:latin typeface="Arabic Typesetting" pitchFamily="66" charset="-78"/>
                <a:cs typeface="Arabic Typesetting" pitchFamily="66" charset="-78"/>
              </a:rPr>
              <a:t>כיפות סרוגות )</a:t>
            </a:r>
            <a:endParaRPr lang="he-IL" sz="3200" dirty="0">
              <a:effectLst>
                <a:outerShdw blurRad="38100" dist="38100" dir="2700000" algn="tl">
                  <a:srgbClr val="000000">
                    <a:alpha val="43137"/>
                  </a:srgbClr>
                </a:outerShdw>
              </a:effectLst>
              <a:latin typeface="Arabic Typesetting" pitchFamily="66" charset="-78"/>
            </a:endParaRPr>
          </a:p>
        </p:txBody>
      </p:sp>
      <p:sp>
        <p:nvSpPr>
          <p:cNvPr id="4" name="TextBox 3"/>
          <p:cNvSpPr txBox="1"/>
          <p:nvPr/>
        </p:nvSpPr>
        <p:spPr>
          <a:xfrm>
            <a:off x="4932040" y="4909810"/>
            <a:ext cx="3960440" cy="584775"/>
          </a:xfrm>
          <a:prstGeom prst="rect">
            <a:avLst/>
          </a:prstGeom>
          <a:noFill/>
        </p:spPr>
        <p:txBody>
          <a:bodyPr wrap="square" rtlCol="1">
            <a:spAutoFit/>
          </a:bodyPr>
          <a:lstStyle/>
          <a:p>
            <a:r>
              <a:rPr lang="he-IL" sz="2400" b="1" dirty="0" smtClean="0">
                <a:effectLst>
                  <a:outerShdw blurRad="38100" dist="38100" dir="2700000" algn="tl">
                    <a:srgbClr val="000000">
                      <a:alpha val="43137"/>
                    </a:srgbClr>
                  </a:outerShdw>
                </a:effectLst>
              </a:rPr>
              <a:t>כיפות שחורות </a:t>
            </a:r>
            <a:r>
              <a:rPr lang="ar-IQ" sz="2400" b="1" dirty="0" smtClean="0">
                <a:effectLst>
                  <a:outerShdw blurRad="38100" dist="38100" dir="2700000" algn="tl">
                    <a:srgbClr val="000000">
                      <a:alpha val="43137"/>
                    </a:srgbClr>
                  </a:outerShdw>
                </a:effectLst>
              </a:rPr>
              <a:t>– </a:t>
            </a:r>
            <a:r>
              <a:rPr lang="ar-IQ" sz="3200" b="1" dirty="0" smtClean="0">
                <a:effectLst>
                  <a:outerShdw blurRad="38100" dist="38100" dir="2700000" algn="tl">
                    <a:srgbClr val="000000">
                      <a:alpha val="43137"/>
                    </a:srgbClr>
                  </a:outerShdw>
                </a:effectLst>
                <a:latin typeface="Arabic Typesetting" pitchFamily="66" charset="-78"/>
                <a:cs typeface="Arabic Typesetting" pitchFamily="66" charset="-78"/>
              </a:rPr>
              <a:t>القبعات السوداء</a:t>
            </a:r>
            <a:endParaRPr lang="he-IL" sz="3200" b="1" dirty="0">
              <a:effectLst>
                <a:outerShdw blurRad="38100" dist="38100" dir="2700000" algn="tl">
                  <a:srgbClr val="000000">
                    <a:alpha val="43137"/>
                  </a:srgbClr>
                </a:outerShdw>
              </a:effectLst>
              <a:latin typeface="Arabic Typesetting" pitchFamily="66" charset="-78"/>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023717"/>
            <a:ext cx="3939885" cy="220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8457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anim calcmode="lin" valueType="num">
                                      <p:cBhvr>
                                        <p:cTn id="13" dur="1000" fill="hold"/>
                                        <p:tgtEl>
                                          <p:spTgt spid="1026"/>
                                        </p:tgtEl>
                                        <p:attrNameLst>
                                          <p:attrName>ppt_x</p:attrName>
                                        </p:attrNameLst>
                                      </p:cBhvr>
                                      <p:tavLst>
                                        <p:tav tm="0">
                                          <p:val>
                                            <p:strVal val="#ppt_x"/>
                                          </p:val>
                                        </p:tav>
                                        <p:tav tm="100000">
                                          <p:val>
                                            <p:strVal val="#ppt_x"/>
                                          </p:val>
                                        </p:tav>
                                      </p:tavLst>
                                    </p:anim>
                                    <p:anim calcmode="lin" valueType="num">
                                      <p:cBhvr>
                                        <p:cTn id="1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anim calcmode="lin" valueType="num">
                                      <p:cBhvr additive="base">
                                        <p:cTn id="19" dur="500" fill="hold"/>
                                        <p:tgtEl>
                                          <p:spTgt spid="1027"/>
                                        </p:tgtEl>
                                        <p:attrNameLst>
                                          <p:attrName>ppt_x</p:attrName>
                                        </p:attrNameLst>
                                      </p:cBhvr>
                                      <p:tavLst>
                                        <p:tav tm="0">
                                          <p:val>
                                            <p:strVal val="#ppt_x"/>
                                          </p:val>
                                        </p:tav>
                                        <p:tav tm="100000">
                                          <p:val>
                                            <p:strVal val="#ppt_x"/>
                                          </p:val>
                                        </p:tav>
                                      </p:tavLst>
                                    </p:anim>
                                    <p:anim calcmode="lin" valueType="num">
                                      <p:cBhvr additive="base">
                                        <p:cTn id="20"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332656"/>
            <a:ext cx="7848872" cy="523220"/>
          </a:xfrm>
          <a:prstGeom prst="rect">
            <a:avLst/>
          </a:prstGeom>
          <a:noFill/>
        </p:spPr>
        <p:txBody>
          <a:bodyPr wrap="square" rtlCol="1">
            <a:spAutoFit/>
          </a:bodyPr>
          <a:lstStyle/>
          <a:p>
            <a:r>
              <a:rPr lang="ar-IQ" sz="2800" dirty="0" smtClean="0">
                <a:effectLst>
                  <a:outerShdw blurRad="38100" dist="38100" dir="2700000" algn="tl">
                    <a:srgbClr val="000000">
                      <a:alpha val="43137"/>
                    </a:srgbClr>
                  </a:outerShdw>
                </a:effectLst>
                <a:latin typeface="Arabic Typesetting" pitchFamily="66" charset="-78"/>
                <a:cs typeface="Arabic Typesetting" pitchFamily="66" charset="-78"/>
              </a:rPr>
              <a:t>لمـــــــاذا يفضِّل اليهود المتزمتون دينيًّا العيش في مناطق خاصة بهم ؟ </a:t>
            </a:r>
            <a:endParaRPr lang="he-IL" sz="2800" dirty="0">
              <a:effectLst>
                <a:outerShdw blurRad="38100" dist="38100" dir="2700000" algn="tl">
                  <a:srgbClr val="000000">
                    <a:alpha val="43137"/>
                  </a:srgbClr>
                </a:outerShdw>
              </a:effectLst>
              <a:latin typeface="Arabic Typesetting" pitchFamily="66" charset="-78"/>
            </a:endParaRPr>
          </a:p>
        </p:txBody>
      </p:sp>
      <p:sp>
        <p:nvSpPr>
          <p:cNvPr id="3" name="TextBox 2"/>
          <p:cNvSpPr txBox="1"/>
          <p:nvPr/>
        </p:nvSpPr>
        <p:spPr>
          <a:xfrm>
            <a:off x="323528" y="1052735"/>
            <a:ext cx="8352928" cy="4216539"/>
          </a:xfrm>
          <a:prstGeom prst="rect">
            <a:avLst/>
          </a:prstGeom>
          <a:noFill/>
        </p:spPr>
        <p:txBody>
          <a:bodyPr wrap="square" rtlCol="1">
            <a:spAutoFit/>
          </a:bodyPr>
          <a:lstStyle/>
          <a:p>
            <a:r>
              <a:rPr lang="ar-IQ" sz="2800" dirty="0" smtClean="0">
                <a:latin typeface="Arabic Typesetting" pitchFamily="66" charset="-78"/>
                <a:cs typeface="Arabic Typesetting" pitchFamily="66" charset="-78"/>
              </a:rPr>
              <a:t>يميل اليهود المتزمتين دينيًّا إلى العيش في فصل حَيِّزي أي في مناطق خاصة بهم للأسباب التالية: </a:t>
            </a:r>
          </a:p>
          <a:p>
            <a:pPr marL="514350" indent="-514350">
              <a:buFont typeface="+mj-lt"/>
              <a:buAutoNum type="arabicPeriod"/>
            </a:pPr>
            <a:r>
              <a:rPr lang="ar-IQ" sz="2800" dirty="0" smtClean="0">
                <a:latin typeface="Arabic Typesetting" pitchFamily="66" charset="-78"/>
                <a:cs typeface="Arabic Typesetting" pitchFamily="66" charset="-78"/>
              </a:rPr>
              <a:t>هم بحاجة إلى حيِّز خاص بهم حيث تتوفر فيه الكُنُس والمدارس الدينية لتعليم التوراة وحوانيت لبيع الكتب الدينية وغيرها ...</a:t>
            </a:r>
          </a:p>
          <a:p>
            <a:pPr marL="514350" indent="-514350">
              <a:buFont typeface="+mj-lt"/>
              <a:buAutoNum type="arabicPeriod"/>
            </a:pPr>
            <a:r>
              <a:rPr lang="ar-IQ" sz="2800" dirty="0" smtClean="0">
                <a:latin typeface="Arabic Typesetting" pitchFamily="66" charset="-78"/>
                <a:cs typeface="Arabic Typesetting" pitchFamily="66" charset="-78"/>
              </a:rPr>
              <a:t> المتزمتون لا يريدون إقامة علاقات مع المدينة العلمانية الحديثة التي يسيطر عليها الإنفتاح والتغييرات الإباحية. </a:t>
            </a:r>
          </a:p>
          <a:p>
            <a:pPr marL="514350" indent="-514350">
              <a:buFont typeface="+mj-lt"/>
              <a:buAutoNum type="arabicPeriod"/>
            </a:pPr>
            <a:r>
              <a:rPr lang="ar-IQ" sz="2800" dirty="0" smtClean="0">
                <a:latin typeface="Arabic Typesetting" pitchFamily="66" charset="-78"/>
                <a:cs typeface="Arabic Typesetting" pitchFamily="66" charset="-78"/>
              </a:rPr>
              <a:t>يستطيع المتزمتون، بواسطة السكن بمناطق خاصة ومنفصلة، حِماية أنفُسِهِم من «إغراءات» العالم العلماني الحديث.</a:t>
            </a:r>
          </a:p>
          <a:p>
            <a:pPr algn="just"/>
            <a:r>
              <a:rPr lang="ar-IQ" sz="2400" dirty="0" smtClean="0">
                <a:latin typeface="Arabic Typesetting" pitchFamily="66" charset="-78"/>
                <a:cs typeface="Arabic Typesetting" pitchFamily="66" charset="-78"/>
              </a:rPr>
              <a:t>غير أن حَيِّز المتدينون المتزمتون ليس مُغلقًا تمامًا ، فأصبحوا اليوم يستخدمون التكنولوجيا الحديثة كأجهزة الكمبيوتر والإلكترونيكا ولكنهم يرفضون ما يرونه مفسدًا للقيم ومبادئ الدين والتوراة، كمشاهدة التلفزيون وتصفح المواقع الإلكترونية المفسدة للأخلاق.</a:t>
            </a:r>
          </a:p>
          <a:p>
            <a:pPr algn="just"/>
            <a:r>
              <a:rPr lang="ar-IQ" sz="2400" dirty="0" smtClean="0">
                <a:latin typeface="Arabic Typesetting" pitchFamily="66" charset="-78"/>
                <a:cs typeface="Arabic Typesetting" pitchFamily="66" charset="-78"/>
              </a:rPr>
              <a:t>اليوم نرى بشكلٍ واضح تزايد أعداد النساء المتدينات المتزمِّتات اللواتي يخرجنَ للعمل لتمكين أزواجِهِم من دراسة التوراة.      </a:t>
            </a:r>
            <a:endParaRPr lang="he-IL" sz="2400" dirty="0">
              <a:latin typeface="Arabic Typesetting" pitchFamily="66" charset="-78"/>
            </a:endParaRPr>
          </a:p>
        </p:txBody>
      </p:sp>
    </p:spTree>
    <p:extLst>
      <p:ext uri="{BB962C8B-B14F-4D97-AF65-F5344CB8AC3E}">
        <p14:creationId xmlns:p14="http://schemas.microsoft.com/office/powerpoint/2010/main" val="194339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זרם מדחף">
  <a:themeElements>
    <a:clrScheme name="זרם מדחף">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זרם מדחף">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זרם מדחף">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217</TotalTime>
  <Words>574</Words>
  <Application>Microsoft Office PowerPoint</Application>
  <PresentationFormat>‫הצגה על המסך (4:3)</PresentationFormat>
  <Paragraphs>25</Paragraphs>
  <Slides>7</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7</vt:i4>
      </vt:variant>
    </vt:vector>
  </HeadingPairs>
  <TitlesOfParts>
    <vt:vector size="8" baseType="lpstr">
      <vt:lpstr>זרם מדחף</vt:lpstr>
      <vt:lpstr>اليهود المتزمتون دينِيًّا في إسرائيل </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اليهود المتزمتون دينِيًّا في إسرائيل</dc:title>
  <dc:creator>USER</dc:creator>
  <cp:lastModifiedBy>USER</cp:lastModifiedBy>
  <cp:revision>37</cp:revision>
  <dcterms:created xsi:type="dcterms:W3CDTF">2014-11-25T08:10:47Z</dcterms:created>
  <dcterms:modified xsi:type="dcterms:W3CDTF">2014-12-15T10:46:38Z</dcterms:modified>
</cp:coreProperties>
</file>